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58" r:id="rId6"/>
    <p:sldId id="263" r:id="rId7"/>
    <p:sldId id="264" r:id="rId8"/>
    <p:sldId id="259" r:id="rId9"/>
    <p:sldId id="260" r:id="rId10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5091"/>
    <a:srgbClr val="CC26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1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A76D-805E-449F-A563-E6AC1D2250FC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D1D0-8F1F-49CA-A64F-24B36EC7BC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343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A76D-805E-449F-A563-E6AC1D2250FC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D1D0-8F1F-49CA-A64F-24B36EC7BC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458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A76D-805E-449F-A563-E6AC1D2250FC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D1D0-8F1F-49CA-A64F-24B36EC7BC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88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A76D-805E-449F-A563-E6AC1D2250FC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D1D0-8F1F-49CA-A64F-24B36EC7BC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731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A76D-805E-449F-A563-E6AC1D2250FC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D1D0-8F1F-49CA-A64F-24B36EC7BC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78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A76D-805E-449F-A563-E6AC1D2250FC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D1D0-8F1F-49CA-A64F-24B36EC7BC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470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A76D-805E-449F-A563-E6AC1D2250FC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D1D0-8F1F-49CA-A64F-24B36EC7BC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810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A76D-805E-449F-A563-E6AC1D2250FC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D1D0-8F1F-49CA-A64F-24B36EC7BC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574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A76D-805E-449F-A563-E6AC1D2250FC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D1D0-8F1F-49CA-A64F-24B36EC7BC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5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A76D-805E-449F-A563-E6AC1D2250FC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D1D0-8F1F-49CA-A64F-24B36EC7BC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561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5A76D-805E-449F-A563-E6AC1D2250FC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D1D0-8F1F-49CA-A64F-24B36EC7BC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601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5A76D-805E-449F-A563-E6AC1D2250FC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7D1D0-8F1F-49CA-A64F-24B36EC7BC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797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577" y="2621280"/>
            <a:ext cx="9669754" cy="3326674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Основная профессиональная образовательная программа магистратуры направления подготовки </a:t>
            </a:r>
            <a:r>
              <a:rPr lang="ru-RU" sz="3200" b="1" dirty="0" smtClean="0">
                <a:solidFill>
                  <a:srgbClr val="002060"/>
                </a:solidFill>
              </a:rPr>
              <a:t>44.04.01 Педагогическое образование</a:t>
            </a:r>
            <a:r>
              <a:rPr lang="ru-RU" sz="3200" b="1" dirty="0">
                <a:solidFill>
                  <a:srgbClr val="002060"/>
                </a:solidFill>
              </a:rPr>
              <a:t/>
            </a:r>
            <a:br>
              <a:rPr lang="ru-RU" sz="3200" b="1" dirty="0">
                <a:solidFill>
                  <a:srgbClr val="002060"/>
                </a:solidFill>
              </a:rPr>
            </a:br>
            <a:r>
              <a:rPr lang="ru-RU" sz="3200" b="1" dirty="0">
                <a:solidFill>
                  <a:srgbClr val="002060"/>
                </a:solidFill>
              </a:rPr>
              <a:t/>
            </a:r>
            <a:br>
              <a:rPr lang="ru-RU" sz="3200" b="1" dirty="0">
                <a:solidFill>
                  <a:srgbClr val="002060"/>
                </a:solidFill>
              </a:rPr>
            </a:br>
            <a:r>
              <a:rPr lang="ru-RU" sz="3200" b="1" dirty="0" smtClean="0">
                <a:solidFill>
                  <a:srgbClr val="002060"/>
                </a:solidFill>
              </a:rPr>
              <a:t>«Управление проектной деятельностью в социальной сфере»</a:t>
            </a:r>
            <a:endParaRPr lang="ru-RU" sz="3200" b="1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577" y="6219341"/>
            <a:ext cx="9144000" cy="638659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sz="1800" dirty="0" smtClean="0">
                <a:solidFill>
                  <a:srgbClr val="CC26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Екатеринбург</a:t>
            </a:r>
            <a:endParaRPr lang="ru-RU" sz="1800" dirty="0">
              <a:solidFill>
                <a:srgbClr val="CC2628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/>
            <a:r>
              <a:rPr lang="ru-RU" sz="1800" dirty="0" smtClean="0">
                <a:solidFill>
                  <a:srgbClr val="CC26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2023</a:t>
            </a:r>
            <a:endParaRPr lang="ru-RU" sz="1800" dirty="0">
              <a:solidFill>
                <a:srgbClr val="CC2628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/>
            <a:endParaRPr lang="ru-RU" sz="1800" dirty="0">
              <a:solidFill>
                <a:srgbClr val="CC2628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72640" y="1624874"/>
            <a:ext cx="53209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2000" b="1" dirty="0" smtClean="0">
                <a:solidFill>
                  <a:srgbClr val="5B9BD5">
                    <a:lumMod val="50000"/>
                  </a:srgbClr>
                </a:solidFill>
              </a:rPr>
              <a:t>Кафедра </a:t>
            </a:r>
            <a:r>
              <a:rPr lang="ru-RU" sz="2000" b="1" dirty="0">
                <a:solidFill>
                  <a:srgbClr val="5B9BD5">
                    <a:lumMod val="50000"/>
                  </a:srgbClr>
                </a:solidFill>
              </a:rPr>
              <a:t>философии, социологии и социальной работы</a:t>
            </a:r>
          </a:p>
        </p:txBody>
      </p:sp>
    </p:spTree>
    <p:extLst>
      <p:ext uri="{BB962C8B-B14F-4D97-AF65-F5344CB8AC3E}">
        <p14:creationId xmlns:p14="http://schemas.microsoft.com/office/powerpoint/2010/main" val="3223972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247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Кого мы готовим?</a:t>
            </a:r>
            <a:r>
              <a:rPr lang="ru-RU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ru-RU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78036"/>
            <a:ext cx="10089333" cy="5172145"/>
          </a:xfrm>
        </p:spPr>
        <p:txBody>
          <a:bodyPr>
            <a:noAutofit/>
          </a:bodyPr>
          <a:lstStyle/>
          <a:p>
            <a:pPr marL="819150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Программа ориентирована на выпускников </a:t>
            </a:r>
            <a:r>
              <a:rPr lang="ru-RU" sz="3200" dirty="0" err="1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бакалавриата</a:t>
            </a:r>
            <a:r>
              <a:rPr lang="ru-RU" sz="32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или </a:t>
            </a:r>
            <a:r>
              <a:rPr lang="ru-RU" sz="3200" dirty="0" err="1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специалитета</a:t>
            </a:r>
            <a:r>
              <a:rPr lang="ru-RU" sz="32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с современными взглядами и мироощущением, ориентированных на получение знаний в одном из самых востребованных  направлений – проектной деятельности.</a:t>
            </a:r>
          </a:p>
          <a:p>
            <a:pPr marL="819150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 условиях </a:t>
            </a:r>
            <a:r>
              <a:rPr lang="ru-RU" sz="3200" dirty="0" err="1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цифровизации</a:t>
            </a:r>
            <a:r>
              <a:rPr lang="ru-RU" sz="32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экономики и  образования навыки проектного управления требуются повсеместно: от Национальных проектов государства до проектов в отдельных организациях.</a:t>
            </a:r>
            <a:endParaRPr lang="ru-RU" sz="3200" dirty="0">
              <a:solidFill>
                <a:srgbClr val="19509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797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247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Кого мы готовим?</a:t>
            </a:r>
            <a:r>
              <a:rPr lang="ru-RU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ru-RU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78036"/>
            <a:ext cx="10089333" cy="5172145"/>
          </a:xfrm>
        </p:spPr>
        <p:txBody>
          <a:bodyPr>
            <a:noAutofit/>
          </a:bodyPr>
          <a:lstStyle/>
          <a:p>
            <a:pPr marL="819150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Программа формирует уверенные компетенции в различных предметных областях управления программами и проектами.</a:t>
            </a:r>
          </a:p>
          <a:p>
            <a:pPr marL="819150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32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Программа реализуется в виде модулей дисциплин, ориентированных на формирование компетенций для работы на востребованных на рынке труда позициях: руководитель проекта, руководитель командой проекта, руководитель программой проектов, руководитель портфеля проектов, руководитель проектного офиса, эксперт, консультант и т.д.</a:t>
            </a:r>
            <a:endParaRPr lang="ru-RU" sz="3200" dirty="0">
              <a:solidFill>
                <a:srgbClr val="19509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7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247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магистратуры «Управление проектной деятельностью в социальной сфере»</a:t>
            </a:r>
            <a:r>
              <a:rPr lang="ru-RU" sz="3600" b="1" dirty="0">
                <a:solidFill>
                  <a:srgbClr val="002060"/>
                </a:solidFill>
              </a:rPr>
              <a:t/>
            </a:r>
            <a:br>
              <a:rPr lang="ru-RU" sz="3600" b="1" dirty="0">
                <a:solidFill>
                  <a:srgbClr val="002060"/>
                </a:solidFill>
              </a:rPr>
            </a:br>
            <a:r>
              <a:rPr lang="ru-RU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ru-RU" sz="3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78036"/>
            <a:ext cx="10089333" cy="5172145"/>
          </a:xfrm>
        </p:spPr>
        <p:txBody>
          <a:bodyPr>
            <a:noAutofit/>
          </a:bodyPr>
          <a:lstStyle/>
          <a:p>
            <a:pPr marL="361950" indent="0">
              <a:lnSpc>
                <a:spcPct val="100000"/>
              </a:lnSpc>
              <a:buNone/>
            </a:pPr>
            <a:r>
              <a:rPr lang="ru-RU" sz="2400" b="1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Цель программы</a:t>
            </a:r>
            <a:r>
              <a:rPr lang="ru-RU" sz="24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сформировать у студентов - магистрантов комплекс профессиональных компетенций, направленных на управление проектами и образовательными программами в </a:t>
            </a: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социальной сфере.</a:t>
            </a:r>
          </a:p>
          <a:p>
            <a:pPr marL="361950" indent="0">
              <a:lnSpc>
                <a:spcPct val="100000"/>
              </a:lnSpc>
              <a:buNone/>
            </a:pPr>
            <a:r>
              <a:rPr lang="ru-RU" sz="2400" b="1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Эта </a:t>
            </a:r>
            <a:r>
              <a:rPr lang="ru-RU" sz="2400" b="1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программа для тех, кому необходимо:</a:t>
            </a:r>
          </a:p>
          <a:p>
            <a:pPr marL="70485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Научиться анализировать внешние и внутренние условия реализации проектов и программ в </a:t>
            </a: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социальной сфере.</a:t>
            </a:r>
          </a:p>
          <a:p>
            <a:pPr marL="70485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Освоить </a:t>
            </a:r>
            <a:r>
              <a:rPr lang="ru-RU" sz="24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методику экспертизы и оценки рисков в проектной </a:t>
            </a: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деятельности.</a:t>
            </a:r>
          </a:p>
          <a:p>
            <a:pPr marL="70485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Овладеть </a:t>
            </a:r>
            <a:r>
              <a:rPr lang="ru-RU" sz="24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навыками разработки эффективных </a:t>
            </a: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4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программ разного </a:t>
            </a: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уровня.</a:t>
            </a:r>
          </a:p>
          <a:p>
            <a:pPr marL="70485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Научиться управлять проектными командами и побеждать на различных конкурсах социальных проектов.</a:t>
            </a:r>
            <a:endParaRPr lang="ru-RU" sz="4000" dirty="0">
              <a:solidFill>
                <a:srgbClr val="19509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273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2474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Какие практические задачи вы сможете решать?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49530"/>
            <a:ext cx="10282646" cy="5348251"/>
          </a:xfrm>
        </p:spPr>
        <p:txBody>
          <a:bodyPr>
            <a:noAutofit/>
          </a:bodyPr>
          <a:lstStyle/>
          <a:p>
            <a:pPr marL="361950" indent="0">
              <a:lnSpc>
                <a:spcPct val="100000"/>
              </a:lnSpc>
              <a:buNone/>
            </a:pPr>
            <a:endParaRPr lang="ru-RU" sz="1400" dirty="0">
              <a:solidFill>
                <a:srgbClr val="19509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19150" indent="-457200">
              <a:lnSpc>
                <a:spcPct val="100000"/>
              </a:lnSpc>
              <a:buAutoNum type="arabicPeriod"/>
            </a:pP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Управление командой проектной  на различных этапах жизненного цикла проекта.</a:t>
            </a:r>
          </a:p>
          <a:p>
            <a:pPr marL="819150" indent="-457200">
              <a:lnSpc>
                <a:spcPct val="100000"/>
              </a:lnSpc>
              <a:buAutoNum type="arabicPeriod"/>
            </a:pP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Управление программой проектов.</a:t>
            </a:r>
          </a:p>
          <a:p>
            <a:pPr marL="819150" indent="-457200">
              <a:lnSpc>
                <a:spcPct val="100000"/>
              </a:lnSpc>
              <a:buAutoNum type="arabicPeriod"/>
            </a:pP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Управление портфелем проектов.</a:t>
            </a:r>
          </a:p>
          <a:p>
            <a:pPr marL="819150" indent="-457200">
              <a:lnSpc>
                <a:spcPct val="100000"/>
              </a:lnSpc>
              <a:buAutoNum type="arabicPeriod"/>
            </a:pP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Классическое управление проектами.</a:t>
            </a:r>
          </a:p>
          <a:p>
            <a:pPr marL="819150" indent="-457200">
              <a:lnSpc>
                <a:spcPct val="100000"/>
              </a:lnSpc>
              <a:buAutoNum type="arabicPeriod"/>
            </a:pP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Экспертиза в области управления проектами.</a:t>
            </a:r>
          </a:p>
          <a:p>
            <a:pPr marL="819150" indent="-457200">
              <a:lnSpc>
                <a:spcPct val="100000"/>
              </a:lnSpc>
              <a:buAutoNum type="arabicPeriod"/>
            </a:pP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Консультирование в области управления проектами</a:t>
            </a:r>
          </a:p>
          <a:p>
            <a:pPr marL="819150" indent="-457200">
              <a:lnSpc>
                <a:spcPct val="100000"/>
              </a:lnSpc>
              <a:buAutoNum type="arabicPeriod"/>
            </a:pPr>
            <a:endParaRPr lang="ru-RU" sz="2400" dirty="0">
              <a:solidFill>
                <a:srgbClr val="19509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897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247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Результаты освоения магистерской  программы</a:t>
            </a:r>
            <a:r>
              <a:rPr lang="ru-RU" sz="3600" b="1" dirty="0">
                <a:solidFill>
                  <a:srgbClr val="002060"/>
                </a:solidFill>
              </a:rPr>
              <a:t/>
            </a:r>
            <a:br>
              <a:rPr lang="ru-RU" sz="3600" b="1" dirty="0">
                <a:solidFill>
                  <a:srgbClr val="002060"/>
                </a:solidFill>
              </a:rPr>
            </a:br>
            <a:r>
              <a:rPr lang="ru-RU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ru-RU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49530"/>
            <a:ext cx="10282646" cy="5348251"/>
          </a:xfrm>
        </p:spPr>
        <p:txBody>
          <a:bodyPr>
            <a:noAutofit/>
          </a:bodyPr>
          <a:lstStyle/>
          <a:p>
            <a:pPr marL="361950" indent="0">
              <a:lnSpc>
                <a:spcPct val="100000"/>
              </a:lnSpc>
              <a:buNone/>
            </a:pPr>
            <a:endParaRPr lang="ru-RU" sz="1400" dirty="0">
              <a:solidFill>
                <a:srgbClr val="19509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70485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Готовность  планировать  и реализовывать  проекты и программы в </a:t>
            </a: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организациях социальной сферы, </a:t>
            </a:r>
            <a:r>
              <a:rPr lang="ru-RU" sz="24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привлекать финансовые и материальные ресурсы для его </a:t>
            </a: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реализации.</a:t>
            </a:r>
          </a:p>
          <a:p>
            <a:pPr marL="70485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Готовность </a:t>
            </a:r>
            <a:r>
              <a:rPr lang="ru-RU" sz="24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 способность оценить риски реализации проекта, обеспечивая жизнеспособность и эффективность его </a:t>
            </a: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реализации, </a:t>
            </a:r>
            <a:r>
              <a:rPr lang="ru-RU" sz="24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разрабатывать алгоритмы управления </a:t>
            </a: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ими.</a:t>
            </a:r>
            <a:endParaRPr lang="ru-RU" sz="2400" dirty="0">
              <a:solidFill>
                <a:srgbClr val="19509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70485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Готовность </a:t>
            </a:r>
            <a:r>
              <a:rPr lang="ru-RU" sz="24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 формированию и развитию команды </a:t>
            </a: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проекта.</a:t>
            </a:r>
          </a:p>
          <a:p>
            <a:pPr marL="70485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Готовность </a:t>
            </a:r>
            <a:r>
              <a:rPr lang="ru-RU" sz="24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 способность подготовить проекты для участия в конкурсах на получение </a:t>
            </a:r>
            <a:r>
              <a:rPr lang="ru-RU" sz="2400" dirty="0" err="1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грантовой</a:t>
            </a:r>
            <a:r>
              <a:rPr lang="ru-RU" sz="24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поддержки.</a:t>
            </a:r>
          </a:p>
          <a:p>
            <a:pPr marL="704850" indent="-3429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Готовность </a:t>
            </a:r>
            <a:r>
              <a:rPr lang="ru-RU" sz="24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 способность разрабатывать инновационные проекты для участия в конкурсах проектов всероссийского и международного </a:t>
            </a:r>
            <a:r>
              <a:rPr lang="ru-RU" sz="2400" dirty="0" err="1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уровней.Способность</a:t>
            </a: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24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 развитию навыков стратегического мышления и лидерских качеств.</a:t>
            </a:r>
          </a:p>
          <a:p>
            <a:pPr marL="361950" indent="0">
              <a:lnSpc>
                <a:spcPct val="100000"/>
              </a:lnSpc>
              <a:buNone/>
            </a:pPr>
            <a:endParaRPr lang="ru-RU" sz="2400" dirty="0">
              <a:solidFill>
                <a:srgbClr val="19509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098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247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/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Результаты освоения магистерской  программы</a:t>
            </a:r>
            <a:r>
              <a:rPr lang="ru-RU" sz="3600" b="1" dirty="0">
                <a:solidFill>
                  <a:srgbClr val="002060"/>
                </a:solidFill>
              </a:rPr>
              <a:t/>
            </a:r>
            <a:br>
              <a:rPr lang="ru-RU" sz="3600" b="1" dirty="0">
                <a:solidFill>
                  <a:srgbClr val="002060"/>
                </a:solidFill>
              </a:rPr>
            </a:br>
            <a:r>
              <a:rPr lang="ru-RU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ru-RU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003" y="1177047"/>
            <a:ext cx="11994205" cy="5320734"/>
          </a:xfrm>
        </p:spPr>
        <p:txBody>
          <a:bodyPr>
            <a:noAutofit/>
          </a:bodyPr>
          <a:lstStyle/>
          <a:p>
            <a:pPr marL="64770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ru-RU" sz="2400" dirty="0" smtClean="0">
              <a:solidFill>
                <a:srgbClr val="19509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64770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Умение </a:t>
            </a:r>
            <a:r>
              <a:rPr lang="ru-RU" sz="24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планировать проекты и программы и контролировать процесс их реализации на основе современных российских и зарубежных стандартов в области проектного </a:t>
            </a: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управления.</a:t>
            </a:r>
          </a:p>
          <a:p>
            <a:pPr marL="64770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Умение </a:t>
            </a:r>
            <a:r>
              <a:rPr lang="ru-RU" sz="24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оценивать социально-экономическую эффективность проектов и </a:t>
            </a: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программ.</a:t>
            </a:r>
          </a:p>
          <a:p>
            <a:pPr marL="64770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Навыки </a:t>
            </a:r>
            <a:r>
              <a:rPr lang="ru-RU" sz="24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управления портфелем </a:t>
            </a: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проектов.</a:t>
            </a:r>
          </a:p>
          <a:p>
            <a:pPr marL="64770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Навыки </a:t>
            </a:r>
            <a:r>
              <a:rPr lang="ru-RU" sz="24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управления логистикой </a:t>
            </a: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проекта.</a:t>
            </a:r>
          </a:p>
          <a:p>
            <a:pPr marL="64770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Умение </a:t>
            </a:r>
            <a:r>
              <a:rPr lang="ru-RU" sz="24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управлять коммуникациями и интересами заинтересованных лиц проектов и </a:t>
            </a: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программ.</a:t>
            </a:r>
          </a:p>
          <a:p>
            <a:pPr marL="64770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Навыки </a:t>
            </a:r>
            <a:r>
              <a:rPr lang="ru-RU" sz="24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внедрения методов и принципов проектного управления в </a:t>
            </a: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организациях социальной сферы  </a:t>
            </a:r>
            <a:r>
              <a:rPr lang="ru-RU" sz="24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 </a:t>
            </a: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органах государственного управления.</a:t>
            </a:r>
          </a:p>
          <a:p>
            <a:pPr marL="64770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Навыки </a:t>
            </a:r>
            <a:r>
              <a:rPr lang="ru-RU" sz="24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управления отдельными категориями проектов и </a:t>
            </a: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программ.</a:t>
            </a:r>
          </a:p>
          <a:p>
            <a:pPr marL="361950" indent="0">
              <a:lnSpc>
                <a:spcPct val="100000"/>
              </a:lnSpc>
              <a:buNone/>
            </a:pPr>
            <a:endParaRPr lang="ru-RU" sz="2000" dirty="0">
              <a:solidFill>
                <a:srgbClr val="19509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61950" indent="0">
              <a:lnSpc>
                <a:spcPct val="100000"/>
              </a:lnSpc>
              <a:buNone/>
            </a:pPr>
            <a:endParaRPr lang="ru-RU" sz="2400" dirty="0">
              <a:solidFill>
                <a:srgbClr val="19509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444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247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Структура магистерской  программы</a:t>
            </a:r>
            <a:r>
              <a:rPr lang="ru-RU" sz="3600" b="1" dirty="0">
                <a:solidFill>
                  <a:srgbClr val="002060"/>
                </a:solidFill>
              </a:rPr>
              <a:t/>
            </a:r>
            <a:br>
              <a:rPr lang="ru-RU" sz="3600" b="1" dirty="0">
                <a:solidFill>
                  <a:srgbClr val="002060"/>
                </a:solidFill>
              </a:rPr>
            </a:br>
            <a:r>
              <a:rPr lang="ru-RU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ru-RU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49530"/>
            <a:ext cx="10282646" cy="5348251"/>
          </a:xfrm>
        </p:spPr>
        <p:txBody>
          <a:bodyPr>
            <a:noAutofit/>
          </a:bodyPr>
          <a:lstStyle/>
          <a:p>
            <a:pPr marL="361950" indent="0">
              <a:lnSpc>
                <a:spcPct val="100000"/>
              </a:lnSpc>
              <a:buNone/>
            </a:pPr>
            <a:r>
              <a:rPr lang="ru-RU" sz="1800" b="1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Блок </a:t>
            </a:r>
            <a:r>
              <a:rPr lang="ru-RU" sz="1800" b="1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 Учебные дисциплины 68 </a:t>
            </a:r>
            <a:r>
              <a:rPr lang="ru-RU" sz="1800" b="1" dirty="0" err="1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з.е</a:t>
            </a:r>
            <a:r>
              <a:rPr lang="ru-RU" sz="1800" b="1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361950" indent="0">
              <a:lnSpc>
                <a:spcPct val="100000"/>
              </a:lnSpc>
              <a:buNone/>
            </a:pPr>
            <a:r>
              <a:rPr lang="ru-RU" sz="18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Методология и методы проектной деятельности,</a:t>
            </a:r>
          </a:p>
          <a:p>
            <a:pPr marL="361950" indent="0">
              <a:lnSpc>
                <a:spcPct val="100000"/>
              </a:lnSpc>
              <a:buNone/>
            </a:pPr>
            <a:r>
              <a:rPr lang="ru-RU" sz="18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Иностранный язык в профессиональной коммуникации, </a:t>
            </a:r>
          </a:p>
          <a:p>
            <a:pPr marL="361950" indent="0">
              <a:lnSpc>
                <a:spcPct val="100000"/>
              </a:lnSpc>
              <a:buNone/>
            </a:pPr>
            <a:r>
              <a:rPr lang="ru-RU" sz="18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Культура научной речи,</a:t>
            </a:r>
          </a:p>
          <a:p>
            <a:pPr marL="361950" indent="0">
              <a:lnSpc>
                <a:spcPct val="100000"/>
              </a:lnSpc>
              <a:buNone/>
            </a:pPr>
            <a:r>
              <a:rPr lang="ru-RU" sz="18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Цифровые технологии непрерывного профессионального образования,</a:t>
            </a:r>
          </a:p>
          <a:p>
            <a:pPr marL="361950" indent="0">
              <a:lnSpc>
                <a:spcPct val="100000"/>
              </a:lnSpc>
              <a:buNone/>
            </a:pPr>
            <a:r>
              <a:rPr lang="ru-RU" sz="18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Управление проектами некоммерческих организаций,</a:t>
            </a:r>
          </a:p>
          <a:p>
            <a:pPr marL="361950" indent="0">
              <a:lnSpc>
                <a:spcPct val="100000"/>
              </a:lnSpc>
              <a:buNone/>
            </a:pPr>
            <a:r>
              <a:rPr lang="ru-RU" sz="18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Технологии разработки социальных проектов и программ;</a:t>
            </a:r>
          </a:p>
          <a:p>
            <a:pPr marL="361950" indent="0">
              <a:lnSpc>
                <a:spcPct val="100000"/>
              </a:lnSpc>
              <a:buNone/>
            </a:pPr>
            <a:r>
              <a:rPr lang="ru-RU" sz="18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Социальная экспертиза социальных проектов;</a:t>
            </a:r>
          </a:p>
          <a:p>
            <a:pPr marL="361950" indent="0">
              <a:lnSpc>
                <a:spcPct val="100000"/>
              </a:lnSpc>
              <a:buNone/>
            </a:pPr>
            <a:r>
              <a:rPr lang="ru-RU" sz="18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Технологии  </a:t>
            </a:r>
            <a:r>
              <a:rPr lang="ru-RU" sz="1800" dirty="0" err="1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командообразования</a:t>
            </a:r>
            <a:r>
              <a:rPr lang="ru-RU" sz="18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в проектной деятельности.</a:t>
            </a:r>
          </a:p>
          <a:p>
            <a:pPr marL="361950" indent="0">
              <a:lnSpc>
                <a:spcPct val="100000"/>
              </a:lnSpc>
              <a:buNone/>
            </a:pPr>
            <a:r>
              <a:rPr lang="ru-RU" sz="1800" b="1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Блок 2.  Практика 43 </a:t>
            </a:r>
            <a:r>
              <a:rPr lang="ru-RU" sz="1800" b="1" dirty="0" err="1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з.е</a:t>
            </a:r>
            <a:r>
              <a:rPr lang="ru-RU" sz="1800" b="1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361950" indent="0">
              <a:lnSpc>
                <a:spcPct val="100000"/>
              </a:lnSpc>
              <a:buNone/>
            </a:pPr>
            <a:r>
              <a:rPr lang="ru-RU" sz="18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Учебная и производственные практики  (технологическая , научно-исследовательская, преддипломная)</a:t>
            </a:r>
          </a:p>
          <a:p>
            <a:pPr marL="361950" indent="0">
              <a:lnSpc>
                <a:spcPct val="100000"/>
              </a:lnSpc>
              <a:buNone/>
            </a:pPr>
            <a:r>
              <a:rPr lang="ru-RU" sz="1800" b="1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Блок 3.  Государственная итоговая аттестация 9 </a:t>
            </a:r>
            <a:r>
              <a:rPr lang="ru-RU" sz="1800" b="1" dirty="0" err="1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з.е</a:t>
            </a:r>
            <a:r>
              <a:rPr lang="ru-RU" sz="1800" b="1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361950" indent="0">
              <a:lnSpc>
                <a:spcPct val="100000"/>
              </a:lnSpc>
              <a:buNone/>
            </a:pPr>
            <a:r>
              <a:rPr lang="ru-RU" sz="18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Выполнение и защита ВКР ( магистерской диссертации)</a:t>
            </a:r>
          </a:p>
          <a:p>
            <a:pPr marL="361950" indent="0">
              <a:lnSpc>
                <a:spcPct val="100000"/>
              </a:lnSpc>
              <a:buNone/>
            </a:pPr>
            <a:endParaRPr lang="ru-RU" sz="1800" dirty="0">
              <a:solidFill>
                <a:srgbClr val="19509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266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2474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Что необходимо, чтобы стать участником программы?</a:t>
            </a:r>
            <a:r>
              <a:rPr lang="ru-RU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ru-RU" sz="36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49530"/>
            <a:ext cx="10282646" cy="5348251"/>
          </a:xfrm>
        </p:spPr>
        <p:txBody>
          <a:bodyPr>
            <a:noAutofit/>
          </a:bodyPr>
          <a:lstStyle/>
          <a:p>
            <a:pPr marL="361950" indent="0">
              <a:lnSpc>
                <a:spcPct val="100000"/>
              </a:lnSpc>
              <a:buNone/>
            </a:pPr>
            <a:endParaRPr lang="ru-RU" sz="1800" dirty="0">
              <a:solidFill>
                <a:srgbClr val="19509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704850" indent="-342900">
              <a:lnSpc>
                <a:spcPct val="100000"/>
              </a:lnSpc>
              <a:buAutoNum type="arabicPeriod"/>
            </a:pP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Высшее профессиональное образование.</a:t>
            </a:r>
          </a:p>
          <a:p>
            <a:pPr marL="704850" indent="-342900">
              <a:lnSpc>
                <a:spcPct val="100000"/>
              </a:lnSpc>
              <a:buAutoNum type="arabicPeriod"/>
            </a:pP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Пройти собеседование.</a:t>
            </a:r>
          </a:p>
          <a:p>
            <a:pPr marL="704850" indent="-342900">
              <a:lnSpc>
                <a:spcPct val="100000"/>
              </a:lnSpc>
              <a:buAutoNum type="arabicPeriod"/>
            </a:pP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Иметь стойкое желание учиться.</a:t>
            </a:r>
          </a:p>
          <a:p>
            <a:pPr marL="704850" indent="-342900">
              <a:lnSpc>
                <a:spcPct val="100000"/>
              </a:lnSpc>
              <a:buAutoNum type="arabicPeriod"/>
            </a:pPr>
            <a:endParaRPr lang="ru-RU" sz="2400" dirty="0">
              <a:solidFill>
                <a:srgbClr val="19509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61950" indent="0">
              <a:lnSpc>
                <a:spcPct val="100000"/>
              </a:lnSpc>
              <a:buNone/>
            </a:pP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Форма обучения: заочная (2 сессии в год).</a:t>
            </a:r>
          </a:p>
          <a:p>
            <a:pPr marL="361950" indent="0">
              <a:lnSpc>
                <a:spcPct val="100000"/>
              </a:lnSpc>
              <a:buNone/>
            </a:pPr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Срок обучения: </a:t>
            </a:r>
            <a:r>
              <a:rPr lang="ru-RU" sz="240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2,5 года</a:t>
            </a:r>
            <a:endParaRPr lang="ru-RU" sz="2400" dirty="0">
              <a:solidFill>
                <a:srgbClr val="19509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5944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533</Words>
  <Application>Microsoft Office PowerPoint</Application>
  <PresentationFormat>Широкоэкранный</PresentationFormat>
  <Paragraphs>63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Open Sans</vt:lpstr>
      <vt:lpstr>Times New Roman</vt:lpstr>
      <vt:lpstr>Wingdings</vt:lpstr>
      <vt:lpstr>Тема Office</vt:lpstr>
      <vt:lpstr>Основная профессиональная образовательная программа магистратуры направления подготовки 44.04.01 Педагогическое образование  «Управление проектной деятельностью в социальной сфере»</vt:lpstr>
      <vt:lpstr> Кого мы готовим? </vt:lpstr>
      <vt:lpstr> Кого мы готовим? </vt:lpstr>
      <vt:lpstr> Программа магистратуры «Управление проектной деятельностью в социальной сфере»  </vt:lpstr>
      <vt:lpstr>Какие практические задачи вы сможете решать?</vt:lpstr>
      <vt:lpstr>Результаты освоения магистерской  программы  </vt:lpstr>
      <vt:lpstr> Результаты освоения магистерской  программы  </vt:lpstr>
      <vt:lpstr>Структура магистерской  программы  </vt:lpstr>
      <vt:lpstr>Что необходимо, чтобы стать участником программы?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</dc:title>
  <dc:creator>artut</dc:creator>
  <cp:lastModifiedBy>Панфиленкова Анна Александровна</cp:lastModifiedBy>
  <cp:revision>64</cp:revision>
  <cp:lastPrinted>2022-04-18T10:59:33Z</cp:lastPrinted>
  <dcterms:created xsi:type="dcterms:W3CDTF">2022-03-04T07:48:52Z</dcterms:created>
  <dcterms:modified xsi:type="dcterms:W3CDTF">2024-04-01T05:35:19Z</dcterms:modified>
</cp:coreProperties>
</file>